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8"/>
  </p:notesMasterIdLst>
  <p:handoutMasterIdLst>
    <p:handoutMasterId r:id="rId9"/>
  </p:handoutMasterIdLst>
  <p:sldIdLst>
    <p:sldId id="257" r:id="rId2"/>
    <p:sldId id="268" r:id="rId3"/>
    <p:sldId id="265" r:id="rId4"/>
    <p:sldId id="266" r:id="rId5"/>
    <p:sldId id="267" r:id="rId6"/>
    <p:sldId id="26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98" autoAdjust="0"/>
    <p:restoredTop sz="94946" autoAdjust="0"/>
  </p:normalViewPr>
  <p:slideViewPr>
    <p:cSldViewPr snapToGrid="0" snapToObjects="1">
      <p:cViewPr varScale="1">
        <p:scale>
          <a:sx n="72" d="100"/>
          <a:sy n="72" d="100"/>
        </p:scale>
        <p:origin x="1752" y="78"/>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t>8/24/2018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t>8/24/2018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8/24/2018</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t>8/24/2018</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8/24/2018</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8/24/2018</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8/24/2018</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t>8/24/2018</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t>8/24/2018</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t>8/24/2018</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t>8/24/2018</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John.Purvis@ieee.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294504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Central Texas Section</a:t>
            </a:r>
            <a:br>
              <a:rPr lang="en-US" sz="2000" dirty="0">
                <a:latin typeface="Verdana" charset="0"/>
              </a:rPr>
            </a:br>
            <a:r>
              <a:rPr lang="en-US" sz="2000" dirty="0">
                <a:latin typeface="Verdana" charset="0"/>
              </a:rPr>
              <a:t>2018 Fall Leadership Planning Meeting</a:t>
            </a:r>
            <a:br>
              <a:rPr lang="en-US" sz="2000" dirty="0">
                <a:latin typeface="Verdana" charset="0"/>
              </a:rPr>
            </a:br>
            <a:r>
              <a:rPr lang="en-US" sz="2000" dirty="0">
                <a:latin typeface="Verdana" charset="0"/>
              </a:rPr>
              <a:t>August 25, 2018</a:t>
            </a:r>
            <a:br>
              <a:rPr lang="en-US" sz="2000" dirty="0">
                <a:latin typeface="Verdana" charset="0"/>
              </a:rPr>
            </a:br>
            <a:r>
              <a:rPr lang="en-US" sz="2000" dirty="0">
                <a:latin typeface="Verdana" charset="0"/>
              </a:rPr>
              <a:t>San Marcus, TX</a:t>
            </a: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a:latin typeface="Verdana" charset="0"/>
                <a:cs typeface="ＭＳ Ｐゴシック" charset="0"/>
              </a:rPr>
              <a:t>Officer Name: Kai Wong</a:t>
            </a:r>
          </a:p>
          <a:p>
            <a:pPr eaLnBrk="1" hangingPunct="1">
              <a:buFont typeface="Wingdings" charset="0"/>
              <a:buNone/>
            </a:pPr>
            <a:r>
              <a:rPr lang="en-US" dirty="0">
                <a:latin typeface="Verdana" charset="0"/>
                <a:cs typeface="ＭＳ Ｐゴシック" charset="0"/>
              </a:rPr>
              <a:t>Chapter/Affinity Name: IEEE Life Member - Austin</a:t>
            </a:r>
          </a:p>
          <a:p>
            <a:pPr eaLnBrk="1" hangingPunct="1">
              <a:buFont typeface="Wingdings" charset="0"/>
              <a:buNone/>
            </a:pPr>
            <a:r>
              <a:rPr lang="en-US" dirty="0">
                <a:latin typeface="Verdana" charset="0"/>
                <a:cs typeface="ＭＳ Ｐゴシック" charset="0"/>
              </a:rPr>
              <a:t>Prepared by:  Kai Wong</a:t>
            </a: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t>8/24/2018</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Mission and Leadership Team</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8/25/2018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2</a:t>
            </a:fld>
            <a:endParaRPr lang="en-US" dirty="0">
              <a:solidFill>
                <a:srgbClr val="898989"/>
              </a:solidFill>
            </a:endParaRPr>
          </a:p>
        </p:txBody>
      </p:sp>
      <p:sp>
        <p:nvSpPr>
          <p:cNvPr id="2" name="Rectangle 1"/>
          <p:cNvSpPr/>
          <p:nvPr/>
        </p:nvSpPr>
        <p:spPr>
          <a:xfrm>
            <a:off x="181415" y="1351357"/>
            <a:ext cx="8962585" cy="4524315"/>
          </a:xfrm>
          <a:prstGeom prst="rect">
            <a:avLst/>
          </a:prstGeom>
        </p:spPr>
        <p:txBody>
          <a:bodyPr wrap="square">
            <a:spAutoFit/>
          </a:bodyPr>
          <a:lstStyle/>
          <a:p>
            <a:r>
              <a:rPr lang="en-US" sz="2000" b="1" dirty="0"/>
              <a:t>Mission/2018 Focused Initiatives*</a:t>
            </a:r>
          </a:p>
          <a:p>
            <a:endParaRPr lang="en-US" sz="1600" dirty="0"/>
          </a:p>
          <a:p>
            <a:r>
              <a:rPr lang="en-US" dirty="0"/>
              <a:t>The Austin Life Members' Group promotes the development of members through professional and social networking, addressing topics of interest to Life Members, including volunteer activities, and supports the IEEE Central Texas Section.</a:t>
            </a:r>
            <a:endParaRPr lang="en-US" sz="1600" dirty="0"/>
          </a:p>
          <a:p>
            <a:endParaRPr lang="en-US" sz="1600" dirty="0"/>
          </a:p>
          <a:p>
            <a:r>
              <a:rPr lang="en-US" sz="2000" b="1" dirty="0"/>
              <a:t>Leadership Team</a:t>
            </a:r>
          </a:p>
          <a:p>
            <a:r>
              <a:rPr lang="en-US" sz="1600" b="1" dirty="0"/>
              <a:t>Position					Name						Email </a:t>
            </a:r>
          </a:p>
          <a:p>
            <a:r>
              <a:rPr lang="en-US" sz="1600" dirty="0"/>
              <a:t>Chair						Kai Wong			kaiwong@ieee.org</a:t>
            </a:r>
          </a:p>
          <a:p>
            <a:r>
              <a:rPr lang="en-US" sz="1600" dirty="0"/>
              <a:t>Vice Chair					Tom Grim	             t.grim@ieee.org</a:t>
            </a:r>
          </a:p>
          <a:p>
            <a:r>
              <a:rPr lang="en-US" sz="1600" dirty="0"/>
              <a:t>Treasurer					Bill Martino			bill.martino@ieee.org</a:t>
            </a:r>
          </a:p>
          <a:p>
            <a:r>
              <a:rPr lang="en-US" sz="1600" dirty="0"/>
              <a:t>Secretary  		   			Open</a:t>
            </a:r>
          </a:p>
          <a:p>
            <a:r>
              <a:rPr lang="en-US" sz="1600" dirty="0"/>
              <a:t>Webmaster/</a:t>
            </a:r>
            <a:r>
              <a:rPr lang="en-US" sz="1600" dirty="0" err="1"/>
              <a:t>vtools</a:t>
            </a:r>
            <a:r>
              <a:rPr lang="en-US" sz="1600" dirty="0"/>
              <a:t>			Open</a:t>
            </a:r>
          </a:p>
          <a:p>
            <a:r>
              <a:rPr lang="en-US" sz="1600" dirty="0"/>
              <a:t>Program						Open</a:t>
            </a:r>
          </a:p>
          <a:p>
            <a:r>
              <a:rPr lang="en-US" sz="1600" dirty="0"/>
              <a:t>Member at large				John Purvis                </a:t>
            </a:r>
            <a:r>
              <a:rPr lang="en-US" sz="1600" dirty="0">
                <a:hlinkClick r:id="rId2"/>
              </a:rPr>
              <a:t>John.Purvis@ieee.org</a:t>
            </a:r>
            <a:endParaRPr lang="en-US" sz="1600" dirty="0"/>
          </a:p>
          <a:p>
            <a:endParaRPr lang="en-US" sz="1600" dirty="0"/>
          </a:p>
        </p:txBody>
      </p:sp>
      <p:sp>
        <p:nvSpPr>
          <p:cNvPr id="3" name="TextBox 2"/>
          <p:cNvSpPr txBox="1"/>
          <p:nvPr/>
        </p:nvSpPr>
        <p:spPr>
          <a:xfrm>
            <a:off x="152824" y="6171684"/>
            <a:ext cx="5868088" cy="276999"/>
          </a:xfrm>
          <a:prstGeom prst="rect">
            <a:avLst/>
          </a:prstGeom>
          <a:ln>
            <a:noFill/>
          </a:ln>
        </p:spPr>
        <p:txBody>
          <a:bodyPr wrap="none" rtlCol="0">
            <a:spAutoFit/>
          </a:bodyPr>
          <a:lstStyle/>
          <a:p>
            <a:r>
              <a:rPr lang="en-US" sz="1200" dirty="0"/>
              <a:t>(*) These can be technical meetings, workshops, networking events, etc.</a:t>
            </a:r>
          </a:p>
        </p:txBody>
      </p:sp>
    </p:spTree>
    <p:extLst>
      <p:ext uri="{BB962C8B-B14F-4D97-AF65-F5344CB8AC3E}">
        <p14:creationId xmlns:p14="http://schemas.microsoft.com/office/powerpoint/2010/main" val="3862749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2018 Key Accomplishments</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8/25/2018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3</a:t>
            </a:fld>
            <a:endParaRPr lang="en-US" dirty="0">
              <a:solidFill>
                <a:srgbClr val="898989"/>
              </a:solidFill>
            </a:endParaRPr>
          </a:p>
        </p:txBody>
      </p:sp>
      <p:sp>
        <p:nvSpPr>
          <p:cNvPr id="2" name="Rectangle 1"/>
          <p:cNvSpPr/>
          <p:nvPr/>
        </p:nvSpPr>
        <p:spPr>
          <a:xfrm>
            <a:off x="181415" y="1351357"/>
            <a:ext cx="8962585" cy="4770537"/>
          </a:xfrm>
          <a:prstGeom prst="rect">
            <a:avLst/>
          </a:prstGeom>
        </p:spPr>
        <p:txBody>
          <a:bodyPr wrap="square">
            <a:spAutoFit/>
          </a:bodyPr>
          <a:lstStyle/>
          <a:p>
            <a:r>
              <a:rPr lang="en-US" sz="2000" b="1" dirty="0"/>
              <a:t>Meetings (month, topic, L31):</a:t>
            </a:r>
          </a:p>
          <a:p>
            <a:pPr marL="285750" indent="-285750">
              <a:buFont typeface="Arial"/>
              <a:buChar char="•"/>
            </a:pPr>
            <a:r>
              <a:rPr lang="en-US" sz="1600" dirty="0"/>
              <a:t>Feb 20,2018:   </a:t>
            </a:r>
            <a:r>
              <a:rPr lang="en-US" dirty="0"/>
              <a:t>THE DEFENSE LABORATORIES OFFICE and THE DEFENSE RESEARCH ENTERPRISE ASSESSMENT                           Filed L31</a:t>
            </a:r>
          </a:p>
          <a:p>
            <a:pPr marL="285750" indent="-285750">
              <a:buFont typeface="Arial"/>
              <a:buChar char="•"/>
            </a:pPr>
            <a:r>
              <a:rPr lang="en-US" dirty="0"/>
              <a:t>March 20, 2018:  Tax Information and Market Strategy    Filed L31</a:t>
            </a:r>
          </a:p>
          <a:p>
            <a:pPr marL="285750" indent="-285750">
              <a:buFont typeface="Arial"/>
              <a:buChar char="•"/>
            </a:pPr>
            <a:r>
              <a:rPr lang="en-US" dirty="0"/>
              <a:t>April 17, 2018:  </a:t>
            </a:r>
            <a:r>
              <a:rPr lang="en-US" cap="all" dirty="0"/>
              <a:t>Creation of a Food Forest in Backyard Gardening                                                                 filed L31</a:t>
            </a:r>
          </a:p>
          <a:p>
            <a:pPr marL="285750" indent="-285750">
              <a:buFont typeface="Arial"/>
              <a:buChar char="•"/>
            </a:pPr>
            <a:r>
              <a:rPr lang="en-US" cap="all" dirty="0"/>
              <a:t>Jun 19, 2018: Past, Present, and Future Climate Change Impacts on Water in a Semi-Arid Region: Science and Policy  filed L31 </a:t>
            </a:r>
          </a:p>
          <a:p>
            <a:pPr marL="285750" indent="-285750">
              <a:buFont typeface="Arial"/>
              <a:buChar char="•"/>
            </a:pPr>
            <a:r>
              <a:rPr lang="en-US" cap="all" dirty="0"/>
              <a:t>July 17, 2018: Quantum Computing                            Filed L31</a:t>
            </a:r>
            <a:endParaRPr lang="en-US" dirty="0"/>
          </a:p>
          <a:p>
            <a:pPr marL="285750" indent="-285750">
              <a:buFont typeface="Arial"/>
              <a:buChar char="•"/>
            </a:pPr>
            <a:r>
              <a:rPr lang="en-US" sz="1600" dirty="0"/>
              <a:t>Aug 21, 2018:  </a:t>
            </a:r>
            <a:r>
              <a:rPr lang="en-US" dirty="0"/>
              <a:t>The Cable Speedy Delivery Time Domain Reflectometer (TDR)                                                                           Filed L31</a:t>
            </a:r>
            <a:endParaRPr lang="en-US" sz="1600" dirty="0"/>
          </a:p>
          <a:p>
            <a:endParaRPr lang="en-US" sz="1600" dirty="0"/>
          </a:p>
          <a:p>
            <a:endParaRPr lang="en-US" sz="1600" dirty="0"/>
          </a:p>
          <a:p>
            <a:pPr marL="285750" indent="-285750">
              <a:buFont typeface="Arial"/>
              <a:buChar char="•"/>
            </a:pPr>
            <a:endParaRPr lang="en-US" sz="1600" dirty="0"/>
          </a:p>
          <a:p>
            <a:r>
              <a:rPr lang="en-US" sz="2000" b="1" dirty="0"/>
              <a:t>Other Activities/Events:</a:t>
            </a:r>
          </a:p>
          <a:p>
            <a:pPr marL="285750" indent="-285750">
              <a:buFont typeface="Arial"/>
              <a:buChar char="•"/>
            </a:pPr>
            <a:r>
              <a:rPr lang="en-US" dirty="0"/>
              <a:t>Jan 18, 2018:  Volunteers (5) for Science Thursday at Texas State Museum  </a:t>
            </a:r>
          </a:p>
        </p:txBody>
      </p:sp>
    </p:spTree>
    <p:extLst>
      <p:ext uri="{BB962C8B-B14F-4D97-AF65-F5344CB8AC3E}">
        <p14:creationId xmlns:p14="http://schemas.microsoft.com/office/powerpoint/2010/main" val="37906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366889" y="197555"/>
            <a:ext cx="9066094" cy="10301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2018 Chapter Vitality &amp; Help Needed</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8/25/2018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4</a:t>
            </a:fld>
            <a:endParaRPr lang="en-US" dirty="0">
              <a:solidFill>
                <a:srgbClr val="898989"/>
              </a:solidFill>
            </a:endParaRPr>
          </a:p>
        </p:txBody>
      </p:sp>
      <p:sp>
        <p:nvSpPr>
          <p:cNvPr id="2" name="Rectangle 1"/>
          <p:cNvSpPr/>
          <p:nvPr/>
        </p:nvSpPr>
        <p:spPr>
          <a:xfrm>
            <a:off x="366889" y="1351357"/>
            <a:ext cx="8962585" cy="4431983"/>
          </a:xfrm>
          <a:prstGeom prst="rect">
            <a:avLst/>
          </a:prstGeom>
        </p:spPr>
        <p:txBody>
          <a:bodyPr wrap="square">
            <a:spAutoFit/>
          </a:bodyPr>
          <a:lstStyle/>
          <a:p>
            <a:r>
              <a:rPr lang="en-US" sz="2000" b="1" dirty="0"/>
              <a:t>Chapter Vitality Assessment </a:t>
            </a:r>
          </a:p>
          <a:p>
            <a:endParaRPr lang="en-US" sz="1600" b="1" dirty="0"/>
          </a:p>
          <a:p>
            <a:r>
              <a:rPr lang="en-US" sz="1600" b="1" dirty="0"/>
              <a:t>**  </a:t>
            </a:r>
            <a:r>
              <a:rPr lang="en-US" sz="2000" b="1" dirty="0">
                <a:latin typeface="Arial Black" panose="020B0A04020102020204" pitchFamily="34" charset="0"/>
              </a:rPr>
              <a:t>Ok</a:t>
            </a:r>
            <a:r>
              <a:rPr lang="en-US" sz="1600" b="1" dirty="0"/>
              <a:t> but Need Improvement </a:t>
            </a:r>
          </a:p>
          <a:p>
            <a:pPr marL="285750" indent="-285750">
              <a:buFont typeface="Arial"/>
              <a:buChar char="•"/>
            </a:pPr>
            <a:r>
              <a:rPr lang="en-US" dirty="0">
                <a:latin typeface="Arial Black" panose="020B0A04020102020204" pitchFamily="34" charset="0"/>
              </a:rPr>
              <a:t>Low attendance.  Less than 8 and best was 17 in July 2018 on topic of Quantum Computing</a:t>
            </a:r>
          </a:p>
          <a:p>
            <a:pPr marL="285750" indent="-285750">
              <a:buFont typeface="Arial"/>
              <a:buChar char="•"/>
            </a:pPr>
            <a:r>
              <a:rPr lang="en-US" dirty="0">
                <a:latin typeface="Arial Black" panose="020B0A04020102020204" pitchFamily="34" charset="0"/>
              </a:rPr>
              <a:t>Given that we have more than 300 Life member in the area, we cannot attract enough volunteers.</a:t>
            </a:r>
          </a:p>
          <a:p>
            <a:pPr marL="285750" indent="-285750">
              <a:buFont typeface="Arial"/>
              <a:buChar char="•"/>
            </a:pPr>
            <a:r>
              <a:rPr lang="en-US" dirty="0">
                <a:latin typeface="Arial Black" panose="020B0A04020102020204" pitchFamily="34" charset="0"/>
              </a:rPr>
              <a:t>Host joint events  - September 8 2018 Consultants Workshop on Risk Management. </a:t>
            </a:r>
            <a:endParaRPr lang="en-US" sz="1600" dirty="0"/>
          </a:p>
          <a:p>
            <a:pPr marL="285750" indent="-285750">
              <a:buFont typeface="Arial"/>
              <a:buChar char="•"/>
            </a:pPr>
            <a:endParaRPr lang="en-US" sz="1600" dirty="0"/>
          </a:p>
          <a:p>
            <a:r>
              <a:rPr lang="en-US" sz="2000" b="1" dirty="0"/>
              <a:t>Top Help Needed/Issues </a:t>
            </a:r>
          </a:p>
          <a:p>
            <a:pPr marL="285750" indent="-285750">
              <a:buFont typeface="Arial"/>
              <a:buChar char="•"/>
            </a:pPr>
            <a:r>
              <a:rPr lang="en-US" sz="1600" dirty="0">
                <a:latin typeface="Arial Black" panose="020B0A04020102020204" pitchFamily="34" charset="0"/>
              </a:rPr>
              <a:t>Opportunity to recruit good speaker and interesting topic to increase attendance</a:t>
            </a:r>
          </a:p>
          <a:p>
            <a:pPr marL="285750" indent="-285750">
              <a:buFont typeface="Arial"/>
              <a:buChar char="•"/>
            </a:pPr>
            <a:r>
              <a:rPr lang="en-US" sz="1600" dirty="0">
                <a:latin typeface="Arial Black" panose="020B0A04020102020204" pitchFamily="34" charset="0"/>
              </a:rPr>
              <a:t>Opportunity to recruit volunteers and target recent retirees. </a:t>
            </a:r>
          </a:p>
          <a:p>
            <a:pPr marL="285750" indent="-285750">
              <a:buFont typeface="Arial"/>
              <a:buChar char="•"/>
            </a:pPr>
            <a:endParaRPr lang="en-US" sz="1600" dirty="0"/>
          </a:p>
          <a:p>
            <a:endParaRPr lang="en-US" dirty="0"/>
          </a:p>
        </p:txBody>
      </p:sp>
    </p:spTree>
    <p:extLst>
      <p:ext uri="{BB962C8B-B14F-4D97-AF65-F5344CB8AC3E}">
        <p14:creationId xmlns:p14="http://schemas.microsoft.com/office/powerpoint/2010/main" val="41892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a:latin typeface="Verdana" charset="0"/>
                <a:cs typeface="ＭＳ Ｐゴシック" charset="0"/>
              </a:rPr>
              <a:t>Others/Backup</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8/24/2018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5</a:t>
            </a:fld>
            <a:endParaRPr lang="en-US" dirty="0">
              <a:solidFill>
                <a:srgbClr val="898989"/>
              </a:solidFill>
            </a:endParaRPr>
          </a:p>
        </p:txBody>
      </p:sp>
      <p:sp>
        <p:nvSpPr>
          <p:cNvPr id="2" name="Rectangle 1"/>
          <p:cNvSpPr/>
          <p:nvPr/>
        </p:nvSpPr>
        <p:spPr>
          <a:xfrm>
            <a:off x="181415" y="1351357"/>
            <a:ext cx="8962585" cy="584776"/>
          </a:xfrm>
          <a:prstGeom prst="rect">
            <a:avLst/>
          </a:prstGeom>
        </p:spPr>
        <p:txBody>
          <a:bodyPr wrap="square">
            <a:spAutoFit/>
          </a:bodyPr>
          <a:lstStyle/>
          <a:p>
            <a:r>
              <a:rPr lang="en-US" sz="1600" dirty="0" err="1"/>
              <a:t>Xxxxx</a:t>
            </a:r>
            <a:endParaRPr lang="en-US" sz="1600" dirty="0"/>
          </a:p>
          <a:p>
            <a:pPr marL="285750" indent="-285750">
              <a:buFont typeface="Arial"/>
              <a:buChar char="•"/>
            </a:pPr>
            <a:r>
              <a:rPr lang="en-US" sz="1600" dirty="0" err="1"/>
              <a:t>xxxx</a:t>
            </a:r>
            <a:endParaRPr lang="en-US" dirty="0"/>
          </a:p>
        </p:txBody>
      </p:sp>
    </p:spTree>
    <p:extLst>
      <p:ext uri="{BB962C8B-B14F-4D97-AF65-F5344CB8AC3E}">
        <p14:creationId xmlns:p14="http://schemas.microsoft.com/office/powerpoint/2010/main" val="3375126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dirty="0">
                <a:latin typeface="Verdana" charset="0"/>
                <a:cs typeface="ＭＳ Ｐゴシック" charset="0"/>
              </a:rPr>
              <a:t>CTS Leadership </a:t>
            </a: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8/24/2018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6</a:t>
            </a:fld>
            <a:endParaRPr lang="en-US" dirty="0">
              <a:solidFill>
                <a:srgbClr val="898989"/>
              </a:solidFill>
            </a:endParaRPr>
          </a:p>
        </p:txBody>
      </p:sp>
      <p:sp>
        <p:nvSpPr>
          <p:cNvPr id="2" name="Rectangle 1"/>
          <p:cNvSpPr/>
          <p:nvPr/>
        </p:nvSpPr>
        <p:spPr>
          <a:xfrm>
            <a:off x="366889" y="1293749"/>
            <a:ext cx="2141361" cy="400110"/>
          </a:xfrm>
          <a:prstGeom prst="rect">
            <a:avLst/>
          </a:prstGeom>
        </p:spPr>
        <p:txBody>
          <a:bodyPr wrap="square">
            <a:spAutoFit/>
          </a:bodyPr>
          <a:lstStyle/>
          <a:p>
            <a:r>
              <a:rPr lang="en-US" sz="2000" b="1" dirty="0"/>
              <a:t>CTS Officers </a:t>
            </a:r>
          </a:p>
        </p:txBody>
      </p:sp>
      <p:sp>
        <p:nvSpPr>
          <p:cNvPr id="3" name="TextBox 2"/>
          <p:cNvSpPr txBox="1"/>
          <p:nvPr/>
        </p:nvSpPr>
        <p:spPr>
          <a:xfrm>
            <a:off x="1119454" y="2238468"/>
            <a:ext cx="184666" cy="369332"/>
          </a:xfrm>
          <a:prstGeom prst="rect">
            <a:avLst/>
          </a:prstGeom>
          <a:ln>
            <a:noFill/>
          </a:ln>
        </p:spPr>
        <p:txBody>
          <a:bodyPr wrap="none" rtlCol="0">
            <a:spAutoFit/>
          </a:bodyPr>
          <a:lstStyle/>
          <a:p>
            <a:endParaRPr lang="en-US" dirty="0"/>
          </a:p>
        </p:txBody>
      </p:sp>
      <p:sp>
        <p:nvSpPr>
          <p:cNvPr id="7" name="Rectangle 6"/>
          <p:cNvSpPr/>
          <p:nvPr/>
        </p:nvSpPr>
        <p:spPr>
          <a:xfrm>
            <a:off x="6465298" y="1306412"/>
            <a:ext cx="2283589" cy="1015663"/>
          </a:xfrm>
          <a:prstGeom prst="rect">
            <a:avLst/>
          </a:prstGeom>
        </p:spPr>
        <p:txBody>
          <a:bodyPr wrap="square">
            <a:spAutoFit/>
          </a:bodyPr>
          <a:lstStyle/>
          <a:p>
            <a:r>
              <a:rPr lang="en-US" sz="2000" b="1" dirty="0"/>
              <a:t>Standing Committees/Coordinators </a:t>
            </a:r>
          </a:p>
        </p:txBody>
      </p:sp>
      <p:sp>
        <p:nvSpPr>
          <p:cNvPr id="9" name="Rectangle 8"/>
          <p:cNvSpPr/>
          <p:nvPr/>
        </p:nvSpPr>
        <p:spPr>
          <a:xfrm>
            <a:off x="2712164" y="1306412"/>
            <a:ext cx="3880286" cy="400110"/>
          </a:xfrm>
          <a:prstGeom prst="rect">
            <a:avLst/>
          </a:prstGeom>
        </p:spPr>
        <p:txBody>
          <a:bodyPr wrap="square">
            <a:spAutoFit/>
          </a:bodyPr>
          <a:lstStyle/>
          <a:p>
            <a:r>
              <a:rPr lang="en-US" sz="2000" b="1" dirty="0"/>
              <a:t>Chapters/Affinity </a:t>
            </a:r>
          </a:p>
        </p:txBody>
      </p:sp>
      <p:sp>
        <p:nvSpPr>
          <p:cNvPr id="4" name="TextBox 3"/>
          <p:cNvSpPr txBox="1"/>
          <p:nvPr/>
        </p:nvSpPr>
        <p:spPr>
          <a:xfrm>
            <a:off x="157906" y="1806026"/>
            <a:ext cx="2480166" cy="3139320"/>
          </a:xfrm>
          <a:prstGeom prst="rect">
            <a:avLst/>
          </a:prstGeom>
          <a:ln>
            <a:noFill/>
          </a:ln>
        </p:spPr>
        <p:txBody>
          <a:bodyPr wrap="none" rtlCol="0">
            <a:spAutoFit/>
          </a:bodyPr>
          <a:lstStyle/>
          <a:p>
            <a:r>
              <a:rPr lang="en-US" sz="1200" dirty="0"/>
              <a:t>Chair</a:t>
            </a:r>
          </a:p>
          <a:p>
            <a:pPr marL="285750" indent="-285750">
              <a:buFont typeface="Arial"/>
              <a:buChar char="•"/>
            </a:pPr>
            <a:r>
              <a:rPr lang="en-US" sz="1200" dirty="0"/>
              <a:t>Fawzi Behmann</a:t>
            </a:r>
          </a:p>
          <a:p>
            <a:endParaRPr lang="en-US" sz="500" dirty="0"/>
          </a:p>
          <a:p>
            <a:r>
              <a:rPr lang="en-US" sz="1200" dirty="0"/>
              <a:t>Vice Chair </a:t>
            </a:r>
            <a:r>
              <a:rPr lang="mr-IN" sz="1200" dirty="0"/>
              <a:t>–</a:t>
            </a:r>
            <a:r>
              <a:rPr lang="en-US" sz="1200" dirty="0"/>
              <a:t> A</a:t>
            </a:r>
          </a:p>
          <a:p>
            <a:pPr marL="285750" indent="-285750">
              <a:buFont typeface="Arial"/>
              <a:buChar char="•"/>
            </a:pPr>
            <a:r>
              <a:rPr lang="en-US" sz="1200" dirty="0">
                <a:solidFill>
                  <a:srgbClr val="000000"/>
                </a:solidFill>
                <a:latin typeface="Lucida Grande"/>
                <a:ea typeface="Lucida Grande"/>
                <a:cs typeface="Lucida Grande"/>
              </a:rPr>
              <a:t>Fabio Gomez</a:t>
            </a:r>
          </a:p>
          <a:p>
            <a:endParaRPr lang="en-US" sz="500" dirty="0"/>
          </a:p>
          <a:p>
            <a:r>
              <a:rPr lang="en-US" sz="1200" dirty="0"/>
              <a:t>Vice Chair </a:t>
            </a:r>
            <a:r>
              <a:rPr lang="mr-IN" sz="1200" dirty="0"/>
              <a:t>–</a:t>
            </a:r>
            <a:r>
              <a:rPr lang="en-US" sz="1200" dirty="0"/>
              <a:t> SA</a:t>
            </a:r>
          </a:p>
          <a:p>
            <a:pPr marL="285750" indent="-285750">
              <a:buFont typeface="Arial"/>
              <a:buChar char="•"/>
            </a:pPr>
            <a:r>
              <a:rPr lang="en-US" sz="1200" dirty="0" err="1">
                <a:solidFill>
                  <a:srgbClr val="000000"/>
                </a:solidFill>
                <a:latin typeface="Lucida Grande"/>
                <a:ea typeface="Lucida Grande"/>
                <a:cs typeface="Lucida Grande"/>
              </a:rPr>
              <a:t>Ehsaneh</a:t>
            </a:r>
            <a:r>
              <a:rPr lang="en-US" sz="1200" dirty="0">
                <a:solidFill>
                  <a:srgbClr val="000000"/>
                </a:solidFill>
                <a:latin typeface="Lucida Grande"/>
                <a:ea typeface="Lucida Grande"/>
                <a:cs typeface="Lucida Grande"/>
              </a:rPr>
              <a:t> Sunny </a:t>
            </a:r>
            <a:r>
              <a:rPr lang="en-US" sz="1200" dirty="0" err="1">
                <a:solidFill>
                  <a:srgbClr val="000000"/>
                </a:solidFill>
                <a:latin typeface="Lucida Grande"/>
                <a:ea typeface="Lucida Grande"/>
                <a:cs typeface="Lucida Grande"/>
              </a:rPr>
              <a:t>Shahhaidar</a:t>
            </a:r>
            <a:endParaRPr lang="en-US" sz="1200" dirty="0">
              <a:solidFill>
                <a:srgbClr val="000000"/>
              </a:solidFill>
              <a:latin typeface="Lucida Grande"/>
              <a:ea typeface="Lucida Grande"/>
              <a:cs typeface="Lucida Grande"/>
            </a:endParaRPr>
          </a:p>
          <a:p>
            <a:pPr marL="285750" indent="-285750">
              <a:buFont typeface="Arial"/>
              <a:buChar char="•"/>
            </a:pPr>
            <a:endParaRPr lang="en-US" sz="500" dirty="0"/>
          </a:p>
          <a:p>
            <a:r>
              <a:rPr lang="en-US" sz="1200" dirty="0"/>
              <a:t>Secretary </a:t>
            </a:r>
          </a:p>
          <a:p>
            <a:pPr marL="285750" indent="-285750">
              <a:buFont typeface="Arial"/>
              <a:buChar char="•"/>
            </a:pPr>
            <a:r>
              <a:rPr lang="en-US" sz="1200" dirty="0"/>
              <a:t>Raymond </a:t>
            </a:r>
            <a:r>
              <a:rPr lang="en-US" sz="1200" dirty="0" err="1"/>
              <a:t>Choo</a:t>
            </a:r>
            <a:endParaRPr lang="en-US" sz="1200" dirty="0"/>
          </a:p>
          <a:p>
            <a:endParaRPr lang="en-US" sz="500" dirty="0"/>
          </a:p>
          <a:p>
            <a:r>
              <a:rPr lang="en-US" sz="1200" dirty="0"/>
              <a:t>Treasurer</a:t>
            </a:r>
          </a:p>
          <a:p>
            <a:pPr marL="285750" indent="-285750">
              <a:buFont typeface="Arial"/>
              <a:buChar char="•"/>
            </a:pPr>
            <a:r>
              <a:rPr lang="en-US" sz="1200" dirty="0"/>
              <a:t>Bill Martino</a:t>
            </a:r>
          </a:p>
          <a:p>
            <a:endParaRPr lang="en-US" sz="500" dirty="0"/>
          </a:p>
          <a:p>
            <a:r>
              <a:rPr lang="en-US" sz="1200" dirty="0"/>
              <a:t>Past Chair</a:t>
            </a:r>
          </a:p>
          <a:p>
            <a:pPr marL="285750" indent="-285750">
              <a:buFont typeface="Arial"/>
              <a:buChar char="•"/>
            </a:pPr>
            <a:r>
              <a:rPr lang="en-US" sz="1200" dirty="0"/>
              <a:t>Leslie </a:t>
            </a:r>
            <a:r>
              <a:rPr lang="en-US" sz="1200" dirty="0" err="1"/>
              <a:t>Martinich</a:t>
            </a:r>
            <a:endParaRPr lang="en-US" sz="1200" dirty="0"/>
          </a:p>
          <a:p>
            <a:endParaRPr lang="en-US" sz="500" dirty="0"/>
          </a:p>
          <a:p>
            <a:r>
              <a:rPr lang="en-US" sz="1200" dirty="0"/>
              <a:t>Past Past Chairs</a:t>
            </a:r>
          </a:p>
          <a:p>
            <a:pPr marL="285750" indent="-285750">
              <a:buFont typeface="Arial"/>
              <a:buChar char="•"/>
            </a:pPr>
            <a:r>
              <a:rPr lang="en-US" sz="1200" dirty="0"/>
              <a:t>Kenny Rice</a:t>
            </a:r>
          </a:p>
        </p:txBody>
      </p:sp>
      <p:sp>
        <p:nvSpPr>
          <p:cNvPr id="6" name="TextBox 5"/>
          <p:cNvSpPr txBox="1"/>
          <p:nvPr/>
        </p:nvSpPr>
        <p:spPr>
          <a:xfrm>
            <a:off x="6113805" y="2322075"/>
            <a:ext cx="3031599" cy="3046987"/>
          </a:xfrm>
          <a:prstGeom prst="rect">
            <a:avLst/>
          </a:prstGeom>
          <a:ln>
            <a:noFill/>
          </a:ln>
        </p:spPr>
        <p:txBody>
          <a:bodyPr wrap="none" rtlCol="0">
            <a:spAutoFit/>
          </a:bodyPr>
          <a:lstStyle/>
          <a:p>
            <a:pPr marL="285750" indent="-285750">
              <a:buFont typeface="Arial"/>
              <a:buChar char="•"/>
            </a:pPr>
            <a:r>
              <a:rPr lang="en-US" sz="1200" dirty="0"/>
              <a:t>Strategic Plan</a:t>
            </a:r>
          </a:p>
          <a:p>
            <a:pPr marL="285750" indent="-285750">
              <a:buFont typeface="Arial"/>
              <a:buChar char="•"/>
            </a:pPr>
            <a:r>
              <a:rPr lang="en-US" sz="1200" dirty="0"/>
              <a:t>Policies and Procedures PARP</a:t>
            </a:r>
          </a:p>
          <a:p>
            <a:pPr marL="285750" indent="-285750">
              <a:buFont typeface="Arial"/>
              <a:buChar char="•"/>
            </a:pPr>
            <a:r>
              <a:rPr lang="en-US" sz="1200" dirty="0"/>
              <a:t>Awards and Recognition</a:t>
            </a:r>
          </a:p>
          <a:p>
            <a:pPr marL="285750" indent="-285750">
              <a:buFont typeface="Arial"/>
              <a:buChar char="•"/>
            </a:pPr>
            <a:r>
              <a:rPr lang="en-US" sz="1200" dirty="0"/>
              <a:t>Membership Development</a:t>
            </a:r>
          </a:p>
          <a:p>
            <a:pPr marL="285750" indent="-285750">
              <a:buFont typeface="Arial"/>
              <a:buChar char="•"/>
            </a:pPr>
            <a:r>
              <a:rPr lang="en-US" sz="1200" dirty="0"/>
              <a:t>Electronics Communications</a:t>
            </a:r>
          </a:p>
          <a:p>
            <a:pPr marL="285750" indent="-285750">
              <a:buFont typeface="Arial"/>
              <a:buChar char="•"/>
            </a:pPr>
            <a:r>
              <a:rPr lang="en-US" sz="1200" dirty="0"/>
              <a:t>Website</a:t>
            </a:r>
          </a:p>
          <a:p>
            <a:pPr marL="285750" indent="-285750">
              <a:buFont typeface="Arial"/>
              <a:buChar char="•"/>
            </a:pPr>
            <a:r>
              <a:rPr lang="en-US" sz="1200" dirty="0" err="1"/>
              <a:t>vTools</a:t>
            </a:r>
            <a:endParaRPr lang="en-US" sz="1200" dirty="0"/>
          </a:p>
          <a:p>
            <a:pPr marL="285750" indent="-285750">
              <a:buFont typeface="Arial"/>
              <a:buChar char="•"/>
            </a:pPr>
            <a:r>
              <a:rPr lang="en-US" sz="1200" dirty="0"/>
              <a:t>Communications Portal</a:t>
            </a:r>
          </a:p>
          <a:p>
            <a:pPr marL="285750" indent="-285750">
              <a:buFont typeface="Arial"/>
              <a:buChar char="•"/>
            </a:pPr>
            <a:r>
              <a:rPr lang="en-US" sz="1200" dirty="0"/>
              <a:t>Conferences/Events</a:t>
            </a:r>
          </a:p>
          <a:p>
            <a:pPr marL="285750" indent="-285750">
              <a:buFont typeface="Arial"/>
              <a:buChar char="•"/>
            </a:pPr>
            <a:r>
              <a:rPr lang="en-US" sz="1200" dirty="0"/>
              <a:t>Section-Chapter Vitality Chair</a:t>
            </a:r>
          </a:p>
          <a:p>
            <a:pPr marL="285750" indent="-285750">
              <a:buFont typeface="Arial"/>
              <a:buChar char="•"/>
            </a:pPr>
            <a:r>
              <a:rPr lang="en-US" sz="1200" dirty="0"/>
              <a:t>Finance</a:t>
            </a:r>
          </a:p>
          <a:p>
            <a:pPr marL="285750" indent="-285750">
              <a:buFont typeface="Arial"/>
              <a:buChar char="•"/>
            </a:pPr>
            <a:r>
              <a:rPr lang="en-US" sz="1200" dirty="0"/>
              <a:t>K-12/STEM Educational Activities</a:t>
            </a:r>
          </a:p>
          <a:p>
            <a:pPr marL="285750" indent="-285750">
              <a:buFont typeface="Arial"/>
              <a:buChar char="•"/>
            </a:pPr>
            <a:r>
              <a:rPr lang="en-US" sz="1200" dirty="0"/>
              <a:t>Students Activities</a:t>
            </a:r>
          </a:p>
          <a:p>
            <a:pPr marL="285750" indent="-285750">
              <a:buFont typeface="Arial"/>
              <a:buChar char="•"/>
            </a:pPr>
            <a:r>
              <a:rPr lang="en-US" sz="1200" dirty="0"/>
              <a:t>Professional Activities </a:t>
            </a:r>
            <a:r>
              <a:rPr lang="mr-IN" sz="1200" dirty="0"/>
              <a:t>–</a:t>
            </a:r>
            <a:r>
              <a:rPr lang="en-US" sz="1200" dirty="0"/>
              <a:t> PACE</a:t>
            </a:r>
          </a:p>
          <a:p>
            <a:pPr marL="285750" indent="-285750">
              <a:buFont typeface="Arial"/>
              <a:buChar char="•"/>
            </a:pPr>
            <a:r>
              <a:rPr lang="en-US" sz="1200" dirty="0"/>
              <a:t>Outreach Program</a:t>
            </a:r>
          </a:p>
          <a:p>
            <a:pPr marL="285750" indent="-285750">
              <a:buFont typeface="Arial"/>
              <a:buChar char="•"/>
            </a:pPr>
            <a:r>
              <a:rPr lang="en-US" sz="1200" dirty="0"/>
              <a:t>Humanitarian</a:t>
            </a:r>
          </a:p>
        </p:txBody>
      </p:sp>
      <p:pic>
        <p:nvPicPr>
          <p:cNvPr id="17" name="Picture 16" descr="Screen Shot 2018-08-07 at 9.31.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371" y="1720464"/>
            <a:ext cx="3220154" cy="5077063"/>
          </a:xfrm>
          <a:prstGeom prst="rect">
            <a:avLst/>
          </a:prstGeom>
        </p:spPr>
      </p:pic>
    </p:spTree>
    <p:extLst>
      <p:ext uri="{BB962C8B-B14F-4D97-AF65-F5344CB8AC3E}">
        <p14:creationId xmlns:p14="http://schemas.microsoft.com/office/powerpoint/2010/main" val="1488764350"/>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IEEE-Template.thmx</Template>
  <TotalTime>3938</TotalTime>
  <Words>400</Words>
  <Application>Microsoft Office PowerPoint</Application>
  <PresentationFormat>On-screen Show (4:3)</PresentationFormat>
  <Paragraphs>98</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ＭＳ Ｐゴシック</vt:lpstr>
      <vt:lpstr>Arial</vt:lpstr>
      <vt:lpstr>Arial Black</vt:lpstr>
      <vt:lpstr>Calibri</vt:lpstr>
      <vt:lpstr>Lucida Grande</vt:lpstr>
      <vt:lpstr>Mangal</vt:lpstr>
      <vt:lpstr>Verdana</vt:lpstr>
      <vt:lpstr>Wingdings</vt:lpstr>
      <vt:lpstr>IEEE-Template</vt:lpstr>
      <vt:lpstr>IEEE Central Texas Section 2018 Fall Leadership Planning Meeting August 25, 2018 San Marcus, TX</vt:lpstr>
      <vt:lpstr>Mission and Leadership Team</vt:lpstr>
      <vt:lpstr>2018 Key Accomplishments</vt:lpstr>
      <vt:lpstr>2018 Chapter Vitality &amp; Help Needed</vt:lpstr>
      <vt:lpstr>Others/Backup</vt:lpstr>
      <vt:lpstr>CTS Leadership </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lastModifiedBy>Fatt King</cp:lastModifiedBy>
  <cp:revision>142</cp:revision>
  <cp:lastPrinted>2018-08-07T14:39:51Z</cp:lastPrinted>
  <dcterms:created xsi:type="dcterms:W3CDTF">2012-12-04T23:01:03Z</dcterms:created>
  <dcterms:modified xsi:type="dcterms:W3CDTF">2018-08-25T06:10:35Z</dcterms:modified>
</cp:coreProperties>
</file>